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8" r:id="rId4"/>
    <p:sldId id="259" r:id="rId5"/>
    <p:sldId id="260" r:id="rId6"/>
    <p:sldId id="261" r:id="rId7"/>
    <p:sldId id="262" r:id="rId8"/>
    <p:sldId id="263" r:id="rId9"/>
    <p:sldId id="265" r:id="rId10"/>
    <p:sldId id="264"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5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5FDB0A-8542-4535-96E9-0F89E616F6B0}" type="datetimeFigureOut">
              <a:rPr lang="en-US" smtClean="0"/>
              <a:pPr/>
              <a:t>5/28/2010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9D89E6-E65A-4931-829C-65BF810D0406}"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10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E9D89E6-E65A-4931-829C-65BF810D0406}"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A3FBAEA4-57DF-4FA3-BDE8-76E084951885}" type="datetimeFigureOut">
              <a:rPr lang="en-US" smtClean="0"/>
              <a:pPr/>
              <a:t>5/28/2010</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AEDF0EC9-0FE2-4249-91B1-8B8CD3B9CC14}"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FBAEA4-57DF-4FA3-BDE8-76E084951885}" type="datetimeFigureOut">
              <a:rPr lang="en-US" smtClean="0"/>
              <a:pPr/>
              <a:t>5/28/2010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EDF0EC9-0FE2-4249-91B1-8B8CD3B9CC1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3FBAEA4-57DF-4FA3-BDE8-76E084951885}" type="datetimeFigureOut">
              <a:rPr lang="en-US" smtClean="0"/>
              <a:pPr/>
              <a:t>5/28/2010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EDF0EC9-0FE2-4249-91B1-8B8CD3B9CC14}"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A3FBAEA4-57DF-4FA3-BDE8-76E084951885}" type="datetimeFigureOut">
              <a:rPr lang="en-US" smtClean="0"/>
              <a:pPr/>
              <a:t>5/28/2010</a:t>
            </a:fld>
            <a:endParaRPr lang="en-US" dirty="0"/>
          </a:p>
        </p:txBody>
      </p:sp>
      <p:sp>
        <p:nvSpPr>
          <p:cNvPr id="9" name="Slide Number Placeholder 8"/>
          <p:cNvSpPr>
            <a:spLocks noGrp="1"/>
          </p:cNvSpPr>
          <p:nvPr>
            <p:ph type="sldNum" sz="quarter" idx="15"/>
          </p:nvPr>
        </p:nvSpPr>
        <p:spPr/>
        <p:txBody>
          <a:bodyPr rtlCol="0"/>
          <a:lstStyle/>
          <a:p>
            <a:fld id="{AEDF0EC9-0FE2-4249-91B1-8B8CD3B9CC14}"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A3FBAEA4-57DF-4FA3-BDE8-76E084951885}" type="datetimeFigureOut">
              <a:rPr lang="en-US" smtClean="0"/>
              <a:pPr/>
              <a:t>5/28/2010</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AEDF0EC9-0FE2-4249-91B1-8B8CD3B9CC14}"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3FBAEA4-57DF-4FA3-BDE8-76E084951885}" type="datetimeFigureOut">
              <a:rPr lang="en-US" smtClean="0"/>
              <a:pPr/>
              <a:t>5/28/2010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EDF0EC9-0FE2-4249-91B1-8B8CD3B9CC14}"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A3FBAEA4-57DF-4FA3-BDE8-76E084951885}" type="datetimeFigureOut">
              <a:rPr lang="en-US" smtClean="0"/>
              <a:pPr/>
              <a:t>5/28/2010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EDF0EC9-0FE2-4249-91B1-8B8CD3B9CC14}"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A3FBAEA4-57DF-4FA3-BDE8-76E084951885}" type="datetimeFigureOut">
              <a:rPr lang="en-US" smtClean="0"/>
              <a:pPr/>
              <a:t>5/28/2010</a:t>
            </a:fld>
            <a:endParaRPr lang="en-US" dirty="0"/>
          </a:p>
        </p:txBody>
      </p:sp>
      <p:sp>
        <p:nvSpPr>
          <p:cNvPr id="7" name="Slide Number Placeholder 6"/>
          <p:cNvSpPr>
            <a:spLocks noGrp="1"/>
          </p:cNvSpPr>
          <p:nvPr>
            <p:ph type="sldNum" sz="quarter" idx="11"/>
          </p:nvPr>
        </p:nvSpPr>
        <p:spPr/>
        <p:txBody>
          <a:bodyPr rtlCol="0"/>
          <a:lstStyle/>
          <a:p>
            <a:fld id="{AEDF0EC9-0FE2-4249-91B1-8B8CD3B9CC14}"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BAEA4-57DF-4FA3-BDE8-76E084951885}" type="datetimeFigureOut">
              <a:rPr lang="en-US" smtClean="0"/>
              <a:pPr/>
              <a:t>5/28/2010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EDF0EC9-0FE2-4249-91B1-8B8CD3B9CC1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A3FBAEA4-57DF-4FA3-BDE8-76E084951885}" type="datetimeFigureOut">
              <a:rPr lang="en-US" smtClean="0"/>
              <a:pPr/>
              <a:t>5/28/2010</a:t>
            </a:fld>
            <a:endParaRPr lang="en-US" dirty="0"/>
          </a:p>
        </p:txBody>
      </p:sp>
      <p:sp>
        <p:nvSpPr>
          <p:cNvPr id="22" name="Slide Number Placeholder 21"/>
          <p:cNvSpPr>
            <a:spLocks noGrp="1"/>
          </p:cNvSpPr>
          <p:nvPr>
            <p:ph type="sldNum" sz="quarter" idx="15"/>
          </p:nvPr>
        </p:nvSpPr>
        <p:spPr/>
        <p:txBody>
          <a:bodyPr rtlCol="0"/>
          <a:lstStyle/>
          <a:p>
            <a:fld id="{AEDF0EC9-0FE2-4249-91B1-8B8CD3B9CC14}"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A3FBAEA4-57DF-4FA3-BDE8-76E084951885}" type="datetimeFigureOut">
              <a:rPr lang="en-US" smtClean="0"/>
              <a:pPr/>
              <a:t>5/28/2010</a:t>
            </a:fld>
            <a:endParaRPr lang="en-US" dirty="0"/>
          </a:p>
        </p:txBody>
      </p:sp>
      <p:sp>
        <p:nvSpPr>
          <p:cNvPr id="18" name="Slide Number Placeholder 17"/>
          <p:cNvSpPr>
            <a:spLocks noGrp="1"/>
          </p:cNvSpPr>
          <p:nvPr>
            <p:ph type="sldNum" sz="quarter" idx="11"/>
          </p:nvPr>
        </p:nvSpPr>
        <p:spPr/>
        <p:txBody>
          <a:bodyPr rtlCol="0"/>
          <a:lstStyle/>
          <a:p>
            <a:fld id="{AEDF0EC9-0FE2-4249-91B1-8B8CD3B9CC14}"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3FBAEA4-57DF-4FA3-BDE8-76E084951885}" type="datetimeFigureOut">
              <a:rPr lang="en-US" smtClean="0"/>
              <a:pPr/>
              <a:t>5/28/2010</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EDF0EC9-0FE2-4249-91B1-8B8CD3B9CC1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MS PMincho" pitchFamily="18" charset="-128"/>
                <a:ea typeface="MS PMincho" pitchFamily="18" charset="-128"/>
              </a:rPr>
              <a:t>Greatest garden Calculations!!!</a:t>
            </a:r>
            <a:endParaRPr lang="en-US" dirty="0">
              <a:latin typeface="MS PMincho" pitchFamily="18" charset="-128"/>
              <a:ea typeface="MS PMincho" pitchFamily="18" charset="-128"/>
            </a:endParaRPr>
          </a:p>
        </p:txBody>
      </p:sp>
      <p:sp>
        <p:nvSpPr>
          <p:cNvPr id="3" name="Subtitle 2"/>
          <p:cNvSpPr>
            <a:spLocks noGrp="1"/>
          </p:cNvSpPr>
          <p:nvPr>
            <p:ph type="subTitle" idx="1"/>
          </p:nvPr>
        </p:nvSpPr>
        <p:spPr/>
        <p:txBody>
          <a:bodyPr/>
          <a:lstStyle/>
          <a:p>
            <a:r>
              <a:rPr lang="en-US" dirty="0" smtClean="0"/>
              <a:t>By: Lauren Brace, Amanda Stone, Ali Cuteri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Area=0</a:t>
            </a:r>
            <a:endParaRPr lang="en-US" dirty="0"/>
          </a:p>
        </p:txBody>
      </p:sp>
      <p:sp>
        <p:nvSpPr>
          <p:cNvPr id="3" name="Content Placeholder 2"/>
          <p:cNvSpPr>
            <a:spLocks noGrp="1"/>
          </p:cNvSpPr>
          <p:nvPr>
            <p:ph sz="quarter" idx="1"/>
          </p:nvPr>
        </p:nvSpPr>
        <p:spPr/>
        <p:txBody>
          <a:bodyPr/>
          <a:lstStyle/>
          <a:p>
            <a:r>
              <a:rPr lang="en-US" dirty="0" smtClean="0">
                <a:solidFill>
                  <a:schemeClr val="accent3">
                    <a:lumMod val="75000"/>
                  </a:schemeClr>
                </a:solidFill>
              </a:rPr>
              <a:t>For area to equal 0, we used the quadratic formula, -b+or- </a:t>
            </a:r>
          </a:p>
          <a:p>
            <a:endParaRPr lang="en-US" dirty="0" smtClean="0"/>
          </a:p>
          <a:p>
            <a:endParaRPr lang="en-US" dirty="0" smtClean="0">
              <a:solidFill>
                <a:schemeClr val="accent3">
                  <a:lumMod val="75000"/>
                </a:schemeClr>
              </a:solidFill>
            </a:endParaRPr>
          </a:p>
          <a:p>
            <a:r>
              <a:rPr lang="en-US" dirty="0" smtClean="0">
                <a:solidFill>
                  <a:schemeClr val="accent3">
                    <a:lumMod val="75000"/>
                  </a:schemeClr>
                </a:solidFill>
              </a:rPr>
              <a:t>Our x values came out to be, -1 and -2</a:t>
            </a:r>
          </a:p>
          <a:p>
            <a:pPr>
              <a:buNone/>
            </a:pPr>
            <a:endParaRPr lang="en-US" dirty="0" smtClean="0"/>
          </a:p>
        </p:txBody>
      </p:sp>
      <p:cxnSp>
        <p:nvCxnSpPr>
          <p:cNvPr id="5" name="Straight Connector 4"/>
          <p:cNvCxnSpPr/>
          <p:nvPr/>
        </p:nvCxnSpPr>
        <p:spPr>
          <a:xfrm rot="16200000" flipH="1">
            <a:off x="2971800" y="2286000"/>
            <a:ext cx="2286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3124200" y="2133600"/>
            <a:ext cx="381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505200" y="2133600"/>
            <a:ext cx="10668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429000" y="2133600"/>
            <a:ext cx="2362200" cy="381000"/>
          </a:xfrm>
          <a:prstGeom prst="rect">
            <a:avLst/>
          </a:prstGeom>
          <a:noFill/>
        </p:spPr>
        <p:txBody>
          <a:bodyPr wrap="square" rtlCol="0">
            <a:spAutoFit/>
          </a:bodyPr>
          <a:lstStyle/>
          <a:p>
            <a:r>
              <a:rPr lang="en-US" dirty="0" smtClean="0">
                <a:solidFill>
                  <a:schemeClr val="accent3">
                    <a:lumMod val="75000"/>
                  </a:schemeClr>
                </a:solidFill>
              </a:rPr>
              <a:t>B^2-4 ac</a:t>
            </a:r>
            <a:endParaRPr lang="en-US" dirty="0">
              <a:solidFill>
                <a:schemeClr val="accent3">
                  <a:lumMod val="75000"/>
                </a:schemeClr>
              </a:solidFill>
            </a:endParaRPr>
          </a:p>
        </p:txBody>
      </p:sp>
      <p:cxnSp>
        <p:nvCxnSpPr>
          <p:cNvPr id="13" name="Straight Connector 12"/>
          <p:cNvCxnSpPr/>
          <p:nvPr/>
        </p:nvCxnSpPr>
        <p:spPr>
          <a:xfrm rot="10800000">
            <a:off x="3505200" y="2514600"/>
            <a:ext cx="99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733800" y="2514600"/>
            <a:ext cx="1295400" cy="369332"/>
          </a:xfrm>
          <a:prstGeom prst="rect">
            <a:avLst/>
          </a:prstGeom>
          <a:noFill/>
        </p:spPr>
        <p:txBody>
          <a:bodyPr wrap="square" rtlCol="0">
            <a:spAutoFit/>
          </a:bodyPr>
          <a:lstStyle/>
          <a:p>
            <a:r>
              <a:rPr lang="en-US" dirty="0" smtClean="0">
                <a:solidFill>
                  <a:schemeClr val="accent3">
                    <a:lumMod val="75000"/>
                  </a:schemeClr>
                </a:solidFill>
              </a:rPr>
              <a:t>2a</a:t>
            </a:r>
            <a:endParaRPr lang="en-US" dirty="0">
              <a:solidFill>
                <a:schemeClr val="accent3">
                  <a:lumMod val="75000"/>
                </a:scheme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WordArt 2"/>
          <p:cNvSpPr>
            <a:spLocks noChangeArrowheads="1" noChangeShapeType="1" noTextEdit="1"/>
          </p:cNvSpPr>
          <p:nvPr/>
        </p:nvSpPr>
        <p:spPr bwMode="auto">
          <a:xfrm>
            <a:off x="457200" y="2286000"/>
            <a:ext cx="8115300" cy="1019175"/>
          </a:xfrm>
          <a:prstGeom prst="rect">
            <a:avLst/>
          </a:prstGeom>
        </p:spPr>
        <p:txBody>
          <a:bodyPr wrap="none" fromWordArt="1">
            <a:prstTxWarp prst="textPlain">
              <a:avLst>
                <a:gd name="adj" fmla="val 50000"/>
              </a:avLst>
            </a:prstTxWarp>
          </a:bodyPr>
          <a:lstStyle/>
          <a:p>
            <a:pPr algn="ctr" rtl="0"/>
            <a:r>
              <a:rPr lang="en-US" sz="6000" kern="10" spc="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Palatino Linotype"/>
              </a:rPr>
              <a:t>THE END!!!! :) :) :) :) :) :)</a:t>
            </a:r>
            <a:endParaRPr lang="en-US" sz="6000" kern="10" spc="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Palatino Linotyp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1st goal!</a:t>
            </a:r>
            <a:endParaRPr lang="en-US" dirty="0"/>
          </a:p>
        </p:txBody>
      </p:sp>
      <p:sp>
        <p:nvSpPr>
          <p:cNvPr id="3" name="Content Placeholder 2"/>
          <p:cNvSpPr>
            <a:spLocks noGrp="1"/>
          </p:cNvSpPr>
          <p:nvPr>
            <p:ph sz="quarter" idx="1"/>
          </p:nvPr>
        </p:nvSpPr>
        <p:spPr/>
        <p:txBody>
          <a:bodyPr/>
          <a:lstStyle/>
          <a:p>
            <a:endParaRPr lang="en-US" dirty="0" smtClean="0"/>
          </a:p>
          <a:p>
            <a:endParaRPr lang="en-US" dirty="0" smtClean="0"/>
          </a:p>
          <a:p>
            <a:r>
              <a:rPr lang="en-US" dirty="0" smtClean="0">
                <a:solidFill>
                  <a:schemeClr val="accent3">
                    <a:lumMod val="75000"/>
                  </a:schemeClr>
                </a:solidFill>
              </a:rPr>
              <a:t>Our 1st goal of the project was to find all the possible factored pairs of binomials that could make up the possible length and width of our rectangle garden with the dimensions of 12x^2+36x+24.</a:t>
            </a:r>
          </a:p>
          <a:p>
            <a:endParaRPr lang="en-US" dirty="0" smtClean="0">
              <a:solidFill>
                <a:schemeClr val="accent3">
                  <a:lumMod val="75000"/>
                </a:schemeClr>
              </a:solidFill>
            </a:endParaRPr>
          </a:p>
          <a:p>
            <a:r>
              <a:rPr lang="en-US" dirty="0" smtClean="0">
                <a:solidFill>
                  <a:schemeClr val="accent3">
                    <a:lumMod val="75000"/>
                  </a:schemeClr>
                </a:solidFill>
              </a:rPr>
              <a:t>We accomplished this goal by factoring.</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Factoring</a:t>
            </a:r>
            <a:endParaRPr lang="en-US" dirty="0"/>
          </a:p>
        </p:txBody>
      </p:sp>
      <p:sp>
        <p:nvSpPr>
          <p:cNvPr id="3" name="Content Placeholder 2"/>
          <p:cNvSpPr>
            <a:spLocks noGrp="1"/>
          </p:cNvSpPr>
          <p:nvPr>
            <p:ph sz="quarter" idx="1"/>
          </p:nvPr>
        </p:nvSpPr>
        <p:spPr/>
        <p:txBody>
          <a:bodyPr/>
          <a:lstStyle/>
          <a:p>
            <a:r>
              <a:rPr lang="en-US" dirty="0" smtClean="0">
                <a:solidFill>
                  <a:schemeClr val="accent3">
                    <a:lumMod val="75000"/>
                  </a:schemeClr>
                </a:solidFill>
              </a:rPr>
              <a:t>There are only a few easy steps to factoring.</a:t>
            </a:r>
          </a:p>
          <a:p>
            <a:r>
              <a:rPr lang="en-US" dirty="0" smtClean="0">
                <a:solidFill>
                  <a:schemeClr val="accent3">
                    <a:lumMod val="75000"/>
                  </a:schemeClr>
                </a:solidFill>
              </a:rPr>
              <a:t>Find you’re a, b, and c points</a:t>
            </a:r>
          </a:p>
          <a:p>
            <a:r>
              <a:rPr lang="en-US" dirty="0" smtClean="0">
                <a:solidFill>
                  <a:schemeClr val="accent3">
                    <a:lumMod val="75000"/>
                  </a:schemeClr>
                </a:solidFill>
              </a:rPr>
              <a:t>A= the x^2 term</a:t>
            </a:r>
          </a:p>
          <a:p>
            <a:r>
              <a:rPr lang="en-US" dirty="0" smtClean="0">
                <a:solidFill>
                  <a:schemeClr val="accent3">
                    <a:lumMod val="75000"/>
                  </a:schemeClr>
                </a:solidFill>
              </a:rPr>
              <a:t>B= the x term</a:t>
            </a:r>
          </a:p>
          <a:p>
            <a:r>
              <a:rPr lang="en-US" dirty="0" smtClean="0">
                <a:solidFill>
                  <a:schemeClr val="accent3">
                    <a:lumMod val="75000"/>
                  </a:schemeClr>
                </a:solidFill>
              </a:rPr>
              <a:t>C= the number that stands alone</a:t>
            </a:r>
          </a:p>
          <a:p>
            <a:r>
              <a:rPr lang="en-US" dirty="0" smtClean="0">
                <a:solidFill>
                  <a:schemeClr val="accent3">
                    <a:lumMod val="75000"/>
                  </a:schemeClr>
                </a:solidFill>
              </a:rPr>
              <a:t>In this case 12x^2=a, 36x= b, and 24=c</a:t>
            </a:r>
          </a:p>
          <a:p>
            <a:r>
              <a:rPr lang="en-US" dirty="0" smtClean="0">
                <a:solidFill>
                  <a:schemeClr val="accent3">
                    <a:lumMod val="75000"/>
                  </a:schemeClr>
                </a:solidFill>
              </a:rPr>
              <a:t>First, multiply 12*24 (drop the x^2 term)= 288</a:t>
            </a:r>
          </a:p>
          <a:p>
            <a:r>
              <a:rPr lang="en-US" dirty="0" smtClean="0">
                <a:solidFill>
                  <a:schemeClr val="accent3">
                    <a:lumMod val="75000"/>
                  </a:schemeClr>
                </a:solidFill>
              </a:rPr>
              <a:t>To find all possible lengths and widths, you must find multiplies of 288, however they must add to get your b term or 36.</a:t>
            </a:r>
            <a:endParaRPr lang="en-US" dirty="0">
              <a:solidFill>
                <a:schemeClr val="accent3">
                  <a:lumMod val="75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Binomials</a:t>
            </a:r>
            <a:endParaRPr lang="en-US" dirty="0"/>
          </a:p>
        </p:txBody>
      </p:sp>
      <p:sp>
        <p:nvSpPr>
          <p:cNvPr id="3" name="Content Placeholder 2"/>
          <p:cNvSpPr>
            <a:spLocks noGrp="1"/>
          </p:cNvSpPr>
          <p:nvPr>
            <p:ph sz="quarter" idx="1"/>
          </p:nvPr>
        </p:nvSpPr>
        <p:spPr/>
        <p:txBody>
          <a:bodyPr/>
          <a:lstStyle/>
          <a:p>
            <a:r>
              <a:rPr lang="en-US" sz="2000" dirty="0" smtClean="0">
                <a:solidFill>
                  <a:schemeClr val="accent3">
                    <a:lumMod val="75000"/>
                  </a:schemeClr>
                </a:solidFill>
              </a:rPr>
              <a:t>The first pair of common multiples of 288 is 12 and 24, therefore we plugged those numbers in, and they replaced the b term.</a:t>
            </a:r>
          </a:p>
          <a:p>
            <a:r>
              <a:rPr lang="en-US" sz="2000" dirty="0" smtClean="0">
                <a:solidFill>
                  <a:schemeClr val="accent3">
                    <a:lumMod val="75000"/>
                  </a:schemeClr>
                </a:solidFill>
              </a:rPr>
              <a:t>Therefore, we ended up with the equation 12x^2 + 12x +24x + 24. </a:t>
            </a:r>
          </a:p>
          <a:p>
            <a:r>
              <a:rPr lang="en-US" sz="2000" dirty="0" smtClean="0">
                <a:solidFill>
                  <a:schemeClr val="accent3">
                    <a:lumMod val="75000"/>
                  </a:schemeClr>
                </a:solidFill>
              </a:rPr>
              <a:t>Using the first two numbers divide by the common multiple (12x), resulting in 12x(x+1)</a:t>
            </a:r>
          </a:p>
          <a:p>
            <a:r>
              <a:rPr lang="en-US" sz="2000" dirty="0" smtClean="0">
                <a:solidFill>
                  <a:schemeClr val="accent3">
                    <a:lumMod val="75000"/>
                  </a:schemeClr>
                </a:solidFill>
              </a:rPr>
              <a:t>Do the same with the other two numbers, common multiple 24, therefore 24(x+1)</a:t>
            </a:r>
          </a:p>
          <a:p>
            <a:r>
              <a:rPr lang="en-US" sz="2000" dirty="0" smtClean="0">
                <a:solidFill>
                  <a:schemeClr val="accent3">
                    <a:lumMod val="75000"/>
                  </a:schemeClr>
                </a:solidFill>
              </a:rPr>
              <a:t>Use the outside numbers as another parenthesis….</a:t>
            </a:r>
          </a:p>
          <a:p>
            <a:pPr>
              <a:buNone/>
            </a:pPr>
            <a:r>
              <a:rPr lang="en-US" sz="2000" dirty="0" smtClean="0">
                <a:solidFill>
                  <a:schemeClr val="accent3">
                    <a:lumMod val="75000"/>
                  </a:schemeClr>
                </a:solidFill>
              </a:rPr>
              <a:t>Final Answer= (x+1) (12x+24)</a:t>
            </a:r>
          </a:p>
          <a:p>
            <a:r>
              <a:rPr lang="en-US" sz="2000" dirty="0" smtClean="0">
                <a:solidFill>
                  <a:schemeClr val="accent3">
                    <a:lumMod val="75000"/>
                  </a:schemeClr>
                </a:solidFill>
              </a:rPr>
              <a:t>1</a:t>
            </a:r>
            <a:r>
              <a:rPr lang="en-US" sz="2000" baseline="30000" dirty="0" smtClean="0">
                <a:solidFill>
                  <a:schemeClr val="accent3">
                    <a:lumMod val="75000"/>
                  </a:schemeClr>
                </a:solidFill>
              </a:rPr>
              <a:t>st</a:t>
            </a:r>
            <a:r>
              <a:rPr lang="en-US" sz="2000" dirty="0" smtClean="0">
                <a:solidFill>
                  <a:schemeClr val="accent3">
                    <a:lumMod val="75000"/>
                  </a:schemeClr>
                </a:solidFill>
              </a:rPr>
              <a:t> pair of binomials, there are five left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Binomials continued</a:t>
            </a:r>
            <a:endParaRPr lang="en-US" dirty="0"/>
          </a:p>
        </p:txBody>
      </p:sp>
      <p:sp>
        <p:nvSpPr>
          <p:cNvPr id="3" name="Content Placeholder 2"/>
          <p:cNvSpPr>
            <a:spLocks noGrp="1"/>
          </p:cNvSpPr>
          <p:nvPr>
            <p:ph sz="quarter" idx="1"/>
          </p:nvPr>
        </p:nvSpPr>
        <p:spPr/>
        <p:txBody>
          <a:bodyPr>
            <a:normAutofit/>
          </a:bodyPr>
          <a:lstStyle/>
          <a:p>
            <a:r>
              <a:rPr lang="en-US" sz="2000" dirty="0" smtClean="0">
                <a:solidFill>
                  <a:schemeClr val="accent3">
                    <a:lumMod val="75000"/>
                  </a:schemeClr>
                </a:solidFill>
              </a:rPr>
              <a:t>To find the other pairs of binomials, we found common numbers that 12 and 24 (excluding 1) are divisible by. You MULTIPLY the first parenthesis (x+1) by the common number, and DIVIDE the second parenthesis (12x+24).</a:t>
            </a:r>
          </a:p>
          <a:p>
            <a:r>
              <a:rPr lang="en-US" sz="2000" dirty="0" smtClean="0">
                <a:solidFill>
                  <a:schemeClr val="accent3">
                    <a:lumMod val="75000"/>
                  </a:schemeClr>
                </a:solidFill>
              </a:rPr>
              <a:t>Therefore, our other five final results were…</a:t>
            </a:r>
          </a:p>
          <a:p>
            <a:pPr marL="457200" indent="-457200">
              <a:buFont typeface="+mj-lt"/>
              <a:buAutoNum type="arabicPeriod"/>
            </a:pPr>
            <a:r>
              <a:rPr lang="en-US" sz="2000" dirty="0" smtClean="0">
                <a:solidFill>
                  <a:schemeClr val="accent3">
                    <a:lumMod val="75000"/>
                  </a:schemeClr>
                </a:solidFill>
              </a:rPr>
              <a:t>(3x+3) (4x+8)</a:t>
            </a:r>
          </a:p>
          <a:p>
            <a:pPr marL="457200" indent="-457200">
              <a:buFont typeface="+mj-lt"/>
              <a:buAutoNum type="arabicPeriod"/>
            </a:pPr>
            <a:r>
              <a:rPr lang="en-US" sz="2000" dirty="0" smtClean="0">
                <a:solidFill>
                  <a:schemeClr val="accent3">
                    <a:lumMod val="75000"/>
                  </a:schemeClr>
                </a:solidFill>
              </a:rPr>
              <a:t>(4x+4) (3x+6)</a:t>
            </a:r>
          </a:p>
          <a:p>
            <a:pPr marL="457200" indent="-457200">
              <a:buFont typeface="+mj-lt"/>
              <a:buAutoNum type="arabicPeriod"/>
            </a:pPr>
            <a:r>
              <a:rPr lang="en-US" sz="2000" dirty="0" smtClean="0">
                <a:solidFill>
                  <a:schemeClr val="accent3">
                    <a:lumMod val="75000"/>
                  </a:schemeClr>
                </a:solidFill>
              </a:rPr>
              <a:t>(12x+12) (1x+2)</a:t>
            </a:r>
          </a:p>
          <a:p>
            <a:pPr marL="457200" indent="-457200">
              <a:buFont typeface="+mj-lt"/>
              <a:buAutoNum type="arabicPeriod"/>
            </a:pPr>
            <a:r>
              <a:rPr lang="en-US" sz="2000" dirty="0" smtClean="0">
                <a:solidFill>
                  <a:schemeClr val="accent3">
                    <a:lumMod val="75000"/>
                  </a:schemeClr>
                </a:solidFill>
              </a:rPr>
              <a:t>(2x+2) (6x+12)</a:t>
            </a:r>
          </a:p>
          <a:p>
            <a:pPr marL="457200" indent="-457200">
              <a:buFont typeface="+mj-lt"/>
              <a:buAutoNum type="arabicPeriod"/>
            </a:pPr>
            <a:r>
              <a:rPr lang="en-US" sz="2000" dirty="0" smtClean="0">
                <a:solidFill>
                  <a:schemeClr val="accent3">
                    <a:lumMod val="75000"/>
                  </a:schemeClr>
                </a:solidFill>
              </a:rPr>
              <a:t>(6x+6) (2x+4)</a:t>
            </a:r>
            <a:endParaRPr lang="en-US" sz="2000" dirty="0">
              <a:solidFill>
                <a:schemeClr val="accent3">
                  <a:lumMod val="7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Our 2</a:t>
            </a:r>
            <a:r>
              <a:rPr lang="en-US" baseline="30000" dirty="0" smtClean="0"/>
              <a:t>nd</a:t>
            </a:r>
            <a:r>
              <a:rPr lang="en-US" dirty="0" smtClean="0"/>
              <a:t> goal!</a:t>
            </a:r>
            <a:endParaRPr lang="en-US" dirty="0"/>
          </a:p>
        </p:txBody>
      </p:sp>
      <p:sp>
        <p:nvSpPr>
          <p:cNvPr id="3" name="Content Placeholder 2"/>
          <p:cNvSpPr>
            <a:spLocks noGrp="1"/>
          </p:cNvSpPr>
          <p:nvPr>
            <p:ph sz="quarter" idx="1"/>
          </p:nvPr>
        </p:nvSpPr>
        <p:spPr/>
        <p:txBody>
          <a:bodyPr/>
          <a:lstStyle/>
          <a:p>
            <a:r>
              <a:rPr lang="en-US" dirty="0" smtClean="0">
                <a:solidFill>
                  <a:schemeClr val="accent3">
                    <a:lumMod val="75000"/>
                  </a:schemeClr>
                </a:solidFill>
              </a:rPr>
              <a:t>Our second goal of the project was to find the dimensions of length and width that uses the most fencing and the least fencing if x=4.</a:t>
            </a:r>
          </a:p>
          <a:p>
            <a:endParaRPr lang="en-US" dirty="0" smtClean="0">
              <a:solidFill>
                <a:schemeClr val="accent3">
                  <a:lumMod val="75000"/>
                </a:schemeClr>
              </a:solidFill>
            </a:endParaRPr>
          </a:p>
          <a:p>
            <a:r>
              <a:rPr lang="en-US" dirty="0" smtClean="0">
                <a:solidFill>
                  <a:schemeClr val="accent3">
                    <a:lumMod val="75000"/>
                  </a:schemeClr>
                </a:solidFill>
              </a:rPr>
              <a:t>We accomplished this goal by finding the perimeter, adding all four sides of the rectangle.</a:t>
            </a:r>
            <a:endParaRPr lang="en-US" dirty="0">
              <a:solidFill>
                <a:schemeClr val="accent3">
                  <a:lumMod val="75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Perimeter</a:t>
            </a:r>
            <a:endParaRPr lang="en-US" dirty="0"/>
          </a:p>
        </p:txBody>
      </p:sp>
      <p:sp>
        <p:nvSpPr>
          <p:cNvPr id="3" name="Content Placeholder 2"/>
          <p:cNvSpPr>
            <a:spLocks noGrp="1"/>
          </p:cNvSpPr>
          <p:nvPr>
            <p:ph sz="quarter" idx="1"/>
          </p:nvPr>
        </p:nvSpPr>
        <p:spPr/>
        <p:txBody>
          <a:bodyPr/>
          <a:lstStyle/>
          <a:p>
            <a:r>
              <a:rPr lang="en-US" dirty="0" smtClean="0">
                <a:solidFill>
                  <a:schemeClr val="accent3">
                    <a:lumMod val="75000"/>
                  </a:schemeClr>
                </a:solidFill>
              </a:rPr>
              <a:t>To</a:t>
            </a:r>
            <a:r>
              <a:rPr lang="en-US" dirty="0" smtClean="0"/>
              <a:t> </a:t>
            </a:r>
            <a:r>
              <a:rPr lang="en-US" dirty="0" smtClean="0">
                <a:solidFill>
                  <a:schemeClr val="accent3">
                    <a:lumMod val="75000"/>
                  </a:schemeClr>
                </a:solidFill>
              </a:rPr>
              <a:t>find the perimeter, we used all the binomial pairs.</a:t>
            </a:r>
          </a:p>
          <a:p>
            <a:r>
              <a:rPr lang="en-US" dirty="0" smtClean="0">
                <a:solidFill>
                  <a:schemeClr val="accent3">
                    <a:lumMod val="75000"/>
                  </a:schemeClr>
                </a:solidFill>
              </a:rPr>
              <a:t>For example our first binomial pair was (x+1) (12x+24).</a:t>
            </a:r>
          </a:p>
          <a:p>
            <a:r>
              <a:rPr lang="en-US" dirty="0" smtClean="0">
                <a:solidFill>
                  <a:schemeClr val="accent3">
                    <a:lumMod val="75000"/>
                  </a:schemeClr>
                </a:solidFill>
              </a:rPr>
              <a:t>We plugged this into the rectangle, then added the like terms. </a:t>
            </a:r>
          </a:p>
          <a:p>
            <a:r>
              <a:rPr lang="en-US" dirty="0" smtClean="0">
                <a:solidFill>
                  <a:schemeClr val="accent3">
                    <a:lumMod val="75000"/>
                  </a:schemeClr>
                </a:solidFill>
              </a:rPr>
              <a:t> When we added the like terms </a:t>
            </a:r>
          </a:p>
          <a:p>
            <a:pPr>
              <a:buNone/>
            </a:pPr>
            <a:r>
              <a:rPr lang="en-US" dirty="0" smtClean="0">
                <a:solidFill>
                  <a:schemeClr val="accent3">
                    <a:lumMod val="75000"/>
                  </a:schemeClr>
                </a:solidFill>
              </a:rPr>
              <a:t>we got an answer of </a:t>
            </a:r>
            <a:r>
              <a:rPr lang="en-US" dirty="0" smtClean="0">
                <a:solidFill>
                  <a:schemeClr val="accent3">
                    <a:lumMod val="75000"/>
                  </a:schemeClr>
                </a:solidFill>
              </a:rPr>
              <a:t>26x+50</a:t>
            </a:r>
            <a:r>
              <a:rPr lang="en-US" dirty="0" smtClean="0">
                <a:solidFill>
                  <a:schemeClr val="accent3">
                    <a:lumMod val="75000"/>
                  </a:schemeClr>
                </a:solidFill>
              </a:rPr>
              <a:t>, then we</a:t>
            </a:r>
          </a:p>
          <a:p>
            <a:pPr>
              <a:buNone/>
            </a:pPr>
            <a:r>
              <a:rPr lang="en-US" dirty="0" smtClean="0">
                <a:solidFill>
                  <a:schemeClr val="accent3">
                    <a:lumMod val="75000"/>
                  </a:schemeClr>
                </a:solidFill>
              </a:rPr>
              <a:t>plugged 4 in for x. Resulting in </a:t>
            </a:r>
          </a:p>
          <a:p>
            <a:pPr>
              <a:buNone/>
            </a:pPr>
            <a:r>
              <a:rPr lang="en-US" dirty="0" smtClean="0">
                <a:solidFill>
                  <a:schemeClr val="accent3">
                    <a:lumMod val="75000"/>
                  </a:schemeClr>
                </a:solidFill>
              </a:rPr>
              <a:t>104+50=154. Therefore, the perimeter of this binomial pair is 154.      </a:t>
            </a:r>
            <a:endParaRPr lang="en-US" dirty="0">
              <a:solidFill>
                <a:schemeClr val="accent3">
                  <a:lumMod val="75000"/>
                </a:schemeClr>
              </a:solidFill>
            </a:endParaRPr>
          </a:p>
        </p:txBody>
      </p:sp>
      <p:sp>
        <p:nvSpPr>
          <p:cNvPr id="4" name="Rectangle 3"/>
          <p:cNvSpPr/>
          <p:nvPr/>
        </p:nvSpPr>
        <p:spPr>
          <a:xfrm>
            <a:off x="6096000" y="4038600"/>
            <a:ext cx="2057400" cy="6858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6400800" y="3733800"/>
            <a:ext cx="1447800" cy="369332"/>
          </a:xfrm>
          <a:prstGeom prst="rect">
            <a:avLst/>
          </a:prstGeom>
          <a:noFill/>
        </p:spPr>
        <p:txBody>
          <a:bodyPr wrap="square" rtlCol="0">
            <a:spAutoFit/>
          </a:bodyPr>
          <a:lstStyle/>
          <a:p>
            <a:r>
              <a:rPr lang="en-US" dirty="0" smtClean="0"/>
              <a:t>12x+24</a:t>
            </a:r>
            <a:endParaRPr lang="en-US" dirty="0"/>
          </a:p>
        </p:txBody>
      </p:sp>
      <p:sp>
        <p:nvSpPr>
          <p:cNvPr id="6" name="TextBox 5"/>
          <p:cNvSpPr txBox="1"/>
          <p:nvPr/>
        </p:nvSpPr>
        <p:spPr>
          <a:xfrm>
            <a:off x="6477000" y="4724400"/>
            <a:ext cx="1447800" cy="369332"/>
          </a:xfrm>
          <a:prstGeom prst="rect">
            <a:avLst/>
          </a:prstGeom>
          <a:noFill/>
        </p:spPr>
        <p:txBody>
          <a:bodyPr wrap="square" rtlCol="0">
            <a:spAutoFit/>
          </a:bodyPr>
          <a:lstStyle/>
          <a:p>
            <a:r>
              <a:rPr lang="en-US" dirty="0" smtClean="0"/>
              <a:t>12x+24</a:t>
            </a:r>
            <a:endParaRPr lang="en-US" dirty="0"/>
          </a:p>
        </p:txBody>
      </p:sp>
      <p:sp>
        <p:nvSpPr>
          <p:cNvPr id="7" name="TextBox 6"/>
          <p:cNvSpPr txBox="1"/>
          <p:nvPr/>
        </p:nvSpPr>
        <p:spPr>
          <a:xfrm>
            <a:off x="5486400" y="4267200"/>
            <a:ext cx="609600" cy="369332"/>
          </a:xfrm>
          <a:prstGeom prst="rect">
            <a:avLst/>
          </a:prstGeom>
          <a:noFill/>
        </p:spPr>
        <p:txBody>
          <a:bodyPr wrap="square" rtlCol="0">
            <a:spAutoFit/>
          </a:bodyPr>
          <a:lstStyle/>
          <a:p>
            <a:r>
              <a:rPr lang="en-US" dirty="0" smtClean="0"/>
              <a:t>X+1</a:t>
            </a:r>
            <a:endParaRPr lang="en-US" dirty="0"/>
          </a:p>
        </p:txBody>
      </p:sp>
      <p:sp>
        <p:nvSpPr>
          <p:cNvPr id="8" name="Rectangle 7"/>
          <p:cNvSpPr/>
          <p:nvPr/>
        </p:nvSpPr>
        <p:spPr>
          <a:xfrm>
            <a:off x="8077200" y="4267200"/>
            <a:ext cx="614271" cy="369332"/>
          </a:xfrm>
          <a:prstGeom prst="rect">
            <a:avLst/>
          </a:prstGeom>
        </p:spPr>
        <p:txBody>
          <a:bodyPr wrap="none">
            <a:spAutoFit/>
          </a:bodyPr>
          <a:lstStyle/>
          <a:p>
            <a:r>
              <a:rPr lang="en-US" dirty="0" smtClean="0"/>
              <a:t>X+1</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Perimeter continued</a:t>
            </a:r>
            <a:endParaRPr lang="en-US" dirty="0"/>
          </a:p>
        </p:txBody>
      </p:sp>
      <p:sp>
        <p:nvSpPr>
          <p:cNvPr id="3" name="Content Placeholder 2"/>
          <p:cNvSpPr>
            <a:spLocks noGrp="1"/>
          </p:cNvSpPr>
          <p:nvPr>
            <p:ph sz="quarter" idx="1"/>
          </p:nvPr>
        </p:nvSpPr>
        <p:spPr/>
        <p:txBody>
          <a:bodyPr/>
          <a:lstStyle/>
          <a:p>
            <a:r>
              <a:rPr lang="en-US" dirty="0" smtClean="0">
                <a:solidFill>
                  <a:schemeClr val="accent3">
                    <a:lumMod val="75000"/>
                  </a:schemeClr>
                </a:solidFill>
              </a:rPr>
              <a:t>After we found the perimeter for the first pairs of binomials, we found the other 5.</a:t>
            </a:r>
          </a:p>
          <a:p>
            <a:pPr marL="457200" indent="-457200">
              <a:buFont typeface="+mj-lt"/>
              <a:buAutoNum type="arabicPeriod"/>
            </a:pPr>
            <a:r>
              <a:rPr lang="en-US" dirty="0" smtClean="0">
                <a:solidFill>
                  <a:schemeClr val="accent3">
                    <a:lumMod val="75000"/>
                  </a:schemeClr>
                </a:solidFill>
              </a:rPr>
              <a:t>78</a:t>
            </a:r>
          </a:p>
          <a:p>
            <a:pPr marL="457200" indent="-457200">
              <a:buFont typeface="+mj-lt"/>
              <a:buAutoNum type="arabicPeriod"/>
            </a:pPr>
            <a:r>
              <a:rPr lang="en-US" dirty="0" smtClean="0">
                <a:solidFill>
                  <a:schemeClr val="accent3">
                    <a:lumMod val="75000"/>
                  </a:schemeClr>
                </a:solidFill>
              </a:rPr>
              <a:t>76</a:t>
            </a:r>
          </a:p>
          <a:p>
            <a:pPr marL="457200" indent="-457200">
              <a:buFont typeface="+mj-lt"/>
              <a:buAutoNum type="arabicPeriod"/>
            </a:pPr>
            <a:r>
              <a:rPr lang="en-US" dirty="0" smtClean="0">
                <a:solidFill>
                  <a:schemeClr val="accent3">
                    <a:lumMod val="75000"/>
                  </a:schemeClr>
                </a:solidFill>
              </a:rPr>
              <a:t>132</a:t>
            </a:r>
          </a:p>
          <a:p>
            <a:pPr marL="457200" indent="-457200">
              <a:buFont typeface="+mj-lt"/>
              <a:buAutoNum type="arabicPeriod"/>
            </a:pPr>
            <a:r>
              <a:rPr lang="en-US" dirty="0" smtClean="0">
                <a:solidFill>
                  <a:schemeClr val="accent3">
                    <a:lumMod val="75000"/>
                  </a:schemeClr>
                </a:solidFill>
              </a:rPr>
              <a:t>92</a:t>
            </a:r>
          </a:p>
          <a:p>
            <a:pPr marL="457200" indent="-457200">
              <a:buFont typeface="+mj-lt"/>
              <a:buAutoNum type="arabicPeriod"/>
            </a:pPr>
            <a:r>
              <a:rPr lang="en-US" dirty="0" smtClean="0">
                <a:solidFill>
                  <a:schemeClr val="accent3">
                    <a:lumMod val="75000"/>
                  </a:schemeClr>
                </a:solidFill>
              </a:rPr>
              <a:t>84</a:t>
            </a:r>
          </a:p>
          <a:p>
            <a:pPr marL="457200" indent="-457200">
              <a:buFont typeface="+mj-lt"/>
              <a:buAutoNum type="arabicPeriod"/>
            </a:pPr>
            <a:endParaRPr lang="en-US"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Most &amp; least fencing</a:t>
            </a:r>
            <a:endParaRPr lang="en-US" dirty="0"/>
          </a:p>
        </p:txBody>
      </p:sp>
      <p:sp>
        <p:nvSpPr>
          <p:cNvPr id="3" name="Content Placeholder 2"/>
          <p:cNvSpPr>
            <a:spLocks noGrp="1"/>
          </p:cNvSpPr>
          <p:nvPr>
            <p:ph sz="quarter" idx="1"/>
          </p:nvPr>
        </p:nvSpPr>
        <p:spPr/>
        <p:txBody>
          <a:bodyPr/>
          <a:lstStyle/>
          <a:p>
            <a:r>
              <a:rPr lang="en-US" dirty="0" smtClean="0">
                <a:solidFill>
                  <a:schemeClr val="accent1">
                    <a:lumMod val="75000"/>
                  </a:schemeClr>
                </a:solidFill>
              </a:rPr>
              <a:t>The dimensions of length and width that uses the most fencing is  (x+1) (12x+24).</a:t>
            </a:r>
          </a:p>
          <a:p>
            <a:endParaRPr lang="en-US" dirty="0" smtClean="0">
              <a:solidFill>
                <a:schemeClr val="accent1">
                  <a:lumMod val="75000"/>
                </a:schemeClr>
              </a:solidFill>
            </a:endParaRPr>
          </a:p>
          <a:p>
            <a:r>
              <a:rPr lang="en-US" dirty="0" smtClean="0">
                <a:solidFill>
                  <a:schemeClr val="accent1">
                    <a:lumMod val="75000"/>
                  </a:schemeClr>
                </a:solidFill>
              </a:rPr>
              <a:t>The dimensions of length and width that uses the least fencing is (3x+6) (4x+4).</a:t>
            </a:r>
            <a:endParaRPr lang="en-US" dirty="0">
              <a:solidFill>
                <a:schemeClr val="accent1">
                  <a:lumMod val="75000"/>
                </a:schemeClr>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Custom 5">
      <a:dk1>
        <a:sysClr val="windowText" lastClr="000000"/>
      </a:dk1>
      <a:lt1>
        <a:srgbClr val="EDF2FA"/>
      </a:lt1>
      <a:dk2>
        <a:srgbClr val="3462B8"/>
      </a:dk2>
      <a:lt2>
        <a:srgbClr val="00B0F0"/>
      </a:lt2>
      <a:accent1>
        <a:srgbClr val="3462B8"/>
      </a:accent1>
      <a:accent2>
        <a:srgbClr val="6C320E"/>
      </a:accent2>
      <a:accent3>
        <a:srgbClr val="3462B8"/>
      </a:accent3>
      <a:accent4>
        <a:srgbClr val="3462B8"/>
      </a:accent4>
      <a:accent5>
        <a:srgbClr val="6C320E"/>
      </a:accent5>
      <a:accent6>
        <a:srgbClr val="00B0F0"/>
      </a:accent6>
      <a:hlink>
        <a:srgbClr val="6C320E"/>
      </a:hlink>
      <a:folHlink>
        <a:srgbClr val="3667C4"/>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72</TotalTime>
  <Words>578</Words>
  <Application>Microsoft Office PowerPoint</Application>
  <PresentationFormat>On-screen Show (4:3)</PresentationFormat>
  <Paragraphs>78</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Oriel</vt:lpstr>
      <vt:lpstr>Greatest garden Calculations!!!</vt:lpstr>
      <vt:lpstr>Our 1st goal!</vt:lpstr>
      <vt:lpstr>Factoring</vt:lpstr>
      <vt:lpstr>Binomials</vt:lpstr>
      <vt:lpstr>Binomials continued</vt:lpstr>
      <vt:lpstr>Our 2nd goal!</vt:lpstr>
      <vt:lpstr>Perimeter</vt:lpstr>
      <vt:lpstr>Perimeter continued</vt:lpstr>
      <vt:lpstr>Most &amp; least fencing</vt:lpstr>
      <vt:lpstr>Area=0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Lauren</dc:creator>
  <cp:lastModifiedBy>lbrace</cp:lastModifiedBy>
  <cp:revision>19</cp:revision>
  <dcterms:created xsi:type="dcterms:W3CDTF">2010-05-27T23:58:30Z</dcterms:created>
  <dcterms:modified xsi:type="dcterms:W3CDTF">2010-05-28T18:02:55Z</dcterms:modified>
</cp:coreProperties>
</file>